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75" r:id="rId4"/>
    <p:sldId id="259" r:id="rId5"/>
    <p:sldId id="258" r:id="rId6"/>
    <p:sldId id="261" r:id="rId7"/>
    <p:sldId id="262" r:id="rId8"/>
    <p:sldId id="264" r:id="rId9"/>
    <p:sldId id="265" r:id="rId10"/>
    <p:sldId id="266" r:id="rId11"/>
    <p:sldId id="273" r:id="rId12"/>
    <p:sldId id="267" r:id="rId13"/>
    <p:sldId id="268" r:id="rId14"/>
    <p:sldId id="270" r:id="rId15"/>
    <p:sldId id="271" r:id="rId16"/>
    <p:sldId id="272" r:id="rId17"/>
    <p:sldId id="274" r:id="rId1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8/8/2021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14225EAA-8B2C-44C8-9466-7EB871EA6C5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/>
              <a:t>8/8/2021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1A4B206C-DD24-4856-B92A-31B5A7557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65DB40E3-6FB7-4DB0-81F3-345681EB064F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85243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1979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6747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282071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9896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1300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1174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7240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6422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824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D489F915-E7E2-4B97-83BB-697D9C02C5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74322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4335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4519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105F-F123-44EA-BEDC-B4EE0B7F1C95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75378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DC6F-7B19-49EC-9FBB-01B202613B1E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882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928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8621-BB79-4AB5-B57E-D0697338B89B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4703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4DC66-F85E-4B7A-8D8E-E7A995FDAA6D}" type="datetime1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77DCA-565E-40BD-807B-F1812FB3C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143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  <p:sldLayoutId id="2147483820" r:id="rId17"/>
  </p:sldLayoutIdLst>
  <p:transition>
    <p:fade thruBlk="1"/>
  </p:transition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74175"/>
            <a:ext cx="7315200" cy="1754326"/>
          </a:xfrm>
        </p:spPr>
        <p:txBody>
          <a:bodyPr>
            <a:spAutoFit/>
          </a:bodyPr>
          <a:lstStyle/>
          <a:p>
            <a:r>
              <a:rPr lang="en-US" dirty="0">
                <a:effectLst/>
              </a:rPr>
              <a:t>Paul’s Prayer For The Ephesians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590931"/>
          </a:xfrm>
        </p:spPr>
        <p:txBody>
          <a:bodyPr>
            <a:spAutoFit/>
          </a:bodyPr>
          <a:lstStyle/>
          <a:p>
            <a:r>
              <a:rPr lang="en-US" sz="3600" dirty="0"/>
              <a:t>Ephesians 1:15-20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med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72440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u="sng" dirty="0"/>
              <a:t>That they may know</a:t>
            </a:r>
            <a:r>
              <a:rPr lang="en-US" sz="3200" dirty="0"/>
              <a:t>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</a:rPr>
              <a:t>What is the 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sz="3200" b="1" i="1" dirty="0">
                <a:solidFill>
                  <a:srgbClr val="FF0000"/>
                </a:solidFill>
              </a:rPr>
              <a:t> of His calling</a:t>
            </a:r>
            <a:r>
              <a:rPr lang="en-US" sz="3200" i="1" dirty="0">
                <a:solidFill>
                  <a:srgbClr val="FF0000"/>
                </a:solidFill>
              </a:rPr>
              <a:t>.”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(1:18)</a:t>
            </a:r>
          </a:p>
          <a:p>
            <a:r>
              <a:rPr lang="en-US" sz="3200" dirty="0"/>
              <a:t>The word </a:t>
            </a:r>
            <a:r>
              <a:rPr lang="en-US" sz="3200" i="1" dirty="0"/>
              <a:t>“</a:t>
            </a:r>
            <a:r>
              <a:rPr lang="en-US" sz="3200" b="1" i="1" dirty="0"/>
              <a:t>hope</a:t>
            </a:r>
            <a:r>
              <a:rPr lang="en-US" sz="3200" i="1" dirty="0"/>
              <a:t>” </a:t>
            </a:r>
            <a:r>
              <a:rPr lang="en-US" sz="3200" dirty="0"/>
              <a:t>means “desire with expectation”</a:t>
            </a:r>
          </a:p>
          <a:p>
            <a:r>
              <a:rPr lang="en-US" sz="3200" dirty="0"/>
              <a:t>What is the expectant desire of this </a:t>
            </a:r>
            <a:r>
              <a:rPr lang="en-US" sz="3200" i="1" dirty="0"/>
              <a:t>“</a:t>
            </a:r>
            <a:r>
              <a:rPr lang="en-US" sz="3200" b="1" i="1" dirty="0"/>
              <a:t>calling</a:t>
            </a:r>
            <a:r>
              <a:rPr lang="en-US" sz="3200" i="1" dirty="0"/>
              <a:t>” </a:t>
            </a:r>
            <a:r>
              <a:rPr lang="en-US" sz="3200" dirty="0"/>
              <a:t>by God?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Place of HOPE. Romans 8:24-25; </a:t>
            </a:r>
            <a:br>
              <a:rPr lang="en-US" sz="3200" dirty="0"/>
            </a:br>
            <a:r>
              <a:rPr lang="en-US" sz="3200" dirty="0"/>
              <a:t>Philippians 3:14, 20-21; 2 Peter 1:10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60D9D92-FD42-4228-BB93-D33AF66F9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8327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u="sng" dirty="0"/>
              <a:t>That they may know</a:t>
            </a:r>
            <a:r>
              <a:rPr lang="en-US" sz="2800" dirty="0"/>
              <a:t> </a:t>
            </a:r>
            <a:r>
              <a:rPr lang="en-US" sz="2800" i="1" dirty="0">
                <a:solidFill>
                  <a:srgbClr val="FF0000"/>
                </a:solidFill>
              </a:rPr>
              <a:t>“</a:t>
            </a:r>
            <a:r>
              <a:rPr lang="en-US" sz="2800" b="1" i="1" dirty="0">
                <a:solidFill>
                  <a:srgbClr val="FF0000"/>
                </a:solidFill>
              </a:rPr>
              <a:t>What is the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 </a:t>
            </a:r>
            <a:r>
              <a:rPr lang="en-US" sz="2800" b="1" i="1" dirty="0">
                <a:solidFill>
                  <a:srgbClr val="FF0000"/>
                </a:solidFill>
              </a:rPr>
              <a:t>of His calling</a:t>
            </a:r>
            <a:r>
              <a:rPr lang="en-US" sz="2800" i="1" dirty="0">
                <a:solidFill>
                  <a:srgbClr val="FF0000"/>
                </a:solidFill>
              </a:rPr>
              <a:t>.”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(1:18)</a:t>
            </a:r>
          </a:p>
          <a:p>
            <a:pPr>
              <a:buNone/>
            </a:pPr>
            <a:endParaRPr lang="en-US" sz="2800" b="1" i="1" dirty="0"/>
          </a:p>
          <a:p>
            <a:pPr marL="282575" indent="-282575">
              <a:buFont typeface="Wingdings" pitchFamily="2" charset="2"/>
              <a:buChar char="Ø"/>
            </a:pPr>
            <a:r>
              <a:rPr lang="en-US" sz="2800" dirty="0"/>
              <a:t>Paul has already revealed some of this hope in verses 4-5</a:t>
            </a:r>
          </a:p>
          <a:p>
            <a:pPr lvl="1"/>
            <a:r>
              <a:rPr lang="en-US" sz="2800" dirty="0"/>
              <a:t>To be holy and without blemish</a:t>
            </a:r>
          </a:p>
          <a:p>
            <a:pPr lvl="1"/>
            <a:r>
              <a:rPr lang="en-US" sz="2800" dirty="0"/>
              <a:t>To be adopted as sons through Jesus Christ</a:t>
            </a:r>
          </a:p>
          <a:p>
            <a:pPr marL="282575" indent="-282575">
              <a:buFont typeface="Wingdings" pitchFamily="2" charset="2"/>
              <a:buChar char="Ø"/>
            </a:pPr>
            <a:r>
              <a:rPr lang="en-US" sz="2800" dirty="0"/>
              <a:t>Paul will reveal more about it later in the epistle – cf. Ephesians 2:19-22; 5:26-27</a:t>
            </a:r>
            <a:endParaRPr lang="en-US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E0D70FB-6655-47B5-8731-80572CDC7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022640"/>
          </a:xfrm>
        </p:spPr>
        <p:txBody>
          <a:bodyPr wrap="square">
            <a:spAutoFit/>
          </a:bodyPr>
          <a:lstStyle/>
          <a:p>
            <a:pPr marL="571500" indent="-514350">
              <a:buNone/>
            </a:pPr>
            <a:r>
              <a:rPr lang="en-US" sz="3200" u="sng" dirty="0"/>
              <a:t>That they may know</a:t>
            </a:r>
            <a:r>
              <a:rPr lang="en-US" sz="3200" dirty="0"/>
              <a:t> the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RICHES </a:t>
            </a:r>
            <a:r>
              <a:rPr lang="en-US" sz="3200" b="1" i="1" dirty="0">
                <a:solidFill>
                  <a:srgbClr val="FF0000"/>
                </a:solidFill>
              </a:rPr>
              <a:t>of the glory of </a:t>
            </a:r>
            <a:r>
              <a:rPr lang="en-US" sz="3200" b="1" i="1" u="sng" dirty="0">
                <a:solidFill>
                  <a:srgbClr val="FF0000"/>
                </a:solidFill>
              </a:rPr>
              <a:t>His</a:t>
            </a:r>
            <a:r>
              <a:rPr lang="en-US" sz="3200" b="1" i="1" dirty="0">
                <a:solidFill>
                  <a:srgbClr val="FF0000"/>
                </a:solidFill>
              </a:rPr>
              <a:t> inheritance</a:t>
            </a:r>
            <a:r>
              <a:rPr lang="en-US" sz="3200" i="1" dirty="0">
                <a:solidFill>
                  <a:srgbClr val="FF0000"/>
                </a:solidFill>
              </a:rPr>
              <a:t>.”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(1:18)</a:t>
            </a:r>
          </a:p>
          <a:p>
            <a:pPr marL="715518" indent="-514350"/>
            <a:r>
              <a:rPr lang="en-US" sz="3200" dirty="0"/>
              <a:t>God is glorified in His heritage …</a:t>
            </a:r>
            <a:br>
              <a:rPr lang="en-US" sz="3200" dirty="0"/>
            </a:br>
            <a:r>
              <a:rPr lang="en-US" sz="3200" dirty="0"/>
              <a:t>Ephesians 1:11</a:t>
            </a:r>
          </a:p>
          <a:p>
            <a:pPr marL="715518" indent="-514350"/>
            <a:r>
              <a:rPr lang="en-US" sz="3200" dirty="0"/>
              <a:t>Saints are counted by God as great riches or wealth. cf. 1 Peter 2:9-10</a:t>
            </a:r>
          </a:p>
          <a:p>
            <a:pPr marL="744538" indent="-514350"/>
            <a:r>
              <a:rPr lang="en-US" sz="3200" dirty="0"/>
              <a:t>Inheritance. </a:t>
            </a:r>
            <a:r>
              <a:rPr lang="en-US" sz="3200" i="1" dirty="0"/>
              <a:t>“fellow heirs.”</a:t>
            </a:r>
            <a:br>
              <a:rPr lang="en-US" sz="3200" i="1" dirty="0"/>
            </a:br>
            <a:r>
              <a:rPr lang="en-US" sz="3200" dirty="0"/>
              <a:t>Ephesians 2:12-13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A10DC84-C5C6-4406-BB1C-1FF30F720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85358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3200" u="sng" dirty="0"/>
              <a:t>That they may know</a:t>
            </a:r>
            <a:r>
              <a:rPr lang="en-US" sz="3200" dirty="0"/>
              <a:t> the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</a:rPr>
              <a:t>exceeding greatness of His </a:t>
            </a:r>
            <a:r>
              <a:rPr lang="en-US" sz="3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en-US" sz="3200" i="1" dirty="0">
                <a:solidFill>
                  <a:srgbClr val="FF0000"/>
                </a:solidFill>
              </a:rPr>
              <a:t>.”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(1:19-20; 3:7, 20)</a:t>
            </a:r>
          </a:p>
          <a:p>
            <a:r>
              <a:rPr lang="en-US" dirty="0"/>
              <a:t>Paul gives an example in Ephesians 2:1-6</a:t>
            </a:r>
          </a:p>
          <a:p>
            <a:pPr lvl="1"/>
            <a:r>
              <a:rPr lang="en-US" dirty="0"/>
              <a:t>We who were </a:t>
            </a:r>
            <a:r>
              <a:rPr lang="en-US" i="1" dirty="0">
                <a:solidFill>
                  <a:srgbClr val="FF0000"/>
                </a:solidFill>
              </a:rPr>
              <a:t>“</a:t>
            </a:r>
            <a:r>
              <a:rPr lang="en-US" b="1" i="1" dirty="0">
                <a:solidFill>
                  <a:srgbClr val="FF0000"/>
                </a:solidFill>
              </a:rPr>
              <a:t>dead in trespasses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b="1" dirty="0">
                <a:solidFill>
                  <a:srgbClr val="FF0000"/>
                </a:solidFill>
              </a:rPr>
              <a:t> (2:1-3) </a:t>
            </a:r>
            <a:r>
              <a:rPr lang="en-US" dirty="0"/>
              <a:t>were </a:t>
            </a:r>
            <a:r>
              <a:rPr lang="en-US" i="1" dirty="0">
                <a:solidFill>
                  <a:srgbClr val="FF0000"/>
                </a:solidFill>
              </a:rPr>
              <a:t>“</a:t>
            </a:r>
            <a:r>
              <a:rPr lang="en-US" b="1" i="1" dirty="0">
                <a:solidFill>
                  <a:srgbClr val="FF0000"/>
                </a:solidFill>
              </a:rPr>
              <a:t>made alive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b="1" dirty="0">
                <a:solidFill>
                  <a:srgbClr val="FF0000"/>
                </a:solidFill>
              </a:rPr>
              <a:t> (4-5) and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“</a:t>
            </a:r>
            <a:r>
              <a:rPr lang="en-US" b="1" i="1" dirty="0">
                <a:solidFill>
                  <a:srgbClr val="FF0000"/>
                </a:solidFill>
              </a:rPr>
              <a:t>raised up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(6)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Those in Christ were spiritually dead, have been made spiritually alive. cf. Colossians 2:12-13; cf. Matthew 22:29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Just as God raised Jesus from the dead.</a:t>
            </a:r>
            <a:br>
              <a:rPr lang="en-US" dirty="0"/>
            </a:br>
            <a:br>
              <a:rPr lang="en-US" dirty="0"/>
            </a:br>
            <a:r>
              <a:rPr lang="en-US" sz="4300" b="1" dirty="0"/>
              <a:t>G</a:t>
            </a:r>
            <a:r>
              <a:rPr lang="en-US" sz="4000" b="1" dirty="0"/>
              <a:t>od’s power seen in both.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E837FA4-4400-431C-82F5-41C0ED10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9828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That </a:t>
            </a:r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  <a:r>
              <a:rPr lang="en-US" sz="3600" b="1" u="sng" dirty="0">
                <a:solidFill>
                  <a:srgbClr val="FF0000"/>
                </a:solidFill>
              </a:rPr>
              <a:t> might know</a:t>
            </a:r>
            <a:r>
              <a:rPr lang="en-US" sz="3600" b="1" dirty="0">
                <a:solidFill>
                  <a:srgbClr val="FF0000"/>
                </a:solidFill>
              </a:rPr>
              <a:t>:</a:t>
            </a:r>
          </a:p>
          <a:p>
            <a:pPr defTabSz="974725"/>
            <a:r>
              <a:rPr lang="en-US" sz="3600" dirty="0"/>
              <a:t>God.</a:t>
            </a:r>
          </a:p>
          <a:p>
            <a:pPr defTabSz="974725"/>
            <a:r>
              <a:rPr lang="en-US" sz="3600" dirty="0"/>
              <a:t>The hope of God’s calling.</a:t>
            </a:r>
          </a:p>
          <a:p>
            <a:pPr defTabSz="974725"/>
            <a:r>
              <a:rPr lang="en-US" sz="3600" dirty="0"/>
              <a:t>The riches of God’s inheritance.</a:t>
            </a:r>
          </a:p>
          <a:p>
            <a:pPr defTabSz="974725"/>
            <a:r>
              <a:rPr lang="en-US" sz="3600" dirty="0"/>
              <a:t>The power of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8F9EF66-7D83-474A-8D37-20CD1A5D4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51948"/>
            <a:ext cx="6377940" cy="646331"/>
          </a:xfrm>
        </p:spPr>
        <p:txBody>
          <a:bodyPr>
            <a:spAutoFit/>
          </a:bodyPr>
          <a:lstStyle/>
          <a:p>
            <a:r>
              <a:rPr lang="en-US" dirty="0">
                <a:effectLst/>
              </a:rPr>
              <a:t>Paul’s Prayer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9828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That </a:t>
            </a:r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en-US" sz="3600" b="1" u="sng" dirty="0">
                <a:solidFill>
                  <a:srgbClr val="FF0000"/>
                </a:solidFill>
              </a:rPr>
              <a:t> might know</a:t>
            </a:r>
            <a:r>
              <a:rPr lang="en-US" sz="36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3600" dirty="0"/>
              <a:t>God.</a:t>
            </a:r>
          </a:p>
          <a:p>
            <a:r>
              <a:rPr lang="en-US" sz="3600" dirty="0"/>
              <a:t>The hope of God’s calling.</a:t>
            </a:r>
          </a:p>
          <a:p>
            <a:r>
              <a:rPr lang="en-US" sz="3600" dirty="0"/>
              <a:t>The riches of God’s inheritance.</a:t>
            </a:r>
          </a:p>
          <a:p>
            <a:r>
              <a:rPr lang="en-US" sz="3600" dirty="0"/>
              <a:t>The power of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27543"/>
            <a:ext cx="6377940" cy="646331"/>
          </a:xfrm>
        </p:spPr>
        <p:txBody>
          <a:bodyPr>
            <a:spAutoFit/>
          </a:bodyPr>
          <a:lstStyle/>
          <a:p>
            <a:r>
              <a:rPr lang="en-US" dirty="0">
                <a:effectLst/>
              </a:rPr>
              <a:t>God’s Desire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146" y="1481328"/>
            <a:ext cx="8458200" cy="4734116"/>
          </a:xfrm>
        </p:spPr>
        <p:txBody>
          <a:bodyPr>
            <a:spAutoFit/>
          </a:bodyPr>
          <a:lstStyle/>
          <a:p>
            <a:r>
              <a:rPr lang="en-US" sz="3600" dirty="0"/>
              <a:t>That we increase in our understanding, appreciation, and application of these blessings.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NOTE: Before growth can occur, there must be life!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Have you been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</a:rPr>
              <a:t>made alive together with Christ?</a:t>
            </a:r>
            <a:r>
              <a:rPr lang="en-US" sz="3200" i="1" dirty="0">
                <a:solidFill>
                  <a:srgbClr val="FF0000"/>
                </a:solidFill>
              </a:rPr>
              <a:t>”</a:t>
            </a:r>
            <a:r>
              <a:rPr lang="en-US" sz="3200" b="1" dirty="0">
                <a:solidFill>
                  <a:srgbClr val="FF0000"/>
                </a:solidFill>
              </a:rPr>
              <a:t> Ephesians 2:5-6; Colossians 2:12-13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152400" y="316873"/>
            <a:ext cx="8839200" cy="158812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Have you been </a:t>
            </a:r>
            <a:r>
              <a:rPr lang="en-US" sz="3600" i="1" dirty="0">
                <a:solidFill>
                  <a:srgbClr val="FF0000"/>
                </a:solidFill>
                <a:effectLst/>
              </a:rPr>
              <a:t>“made alive together with Christ?”</a:t>
            </a:r>
            <a:br>
              <a:rPr lang="en-US" sz="3600" dirty="0">
                <a:solidFill>
                  <a:srgbClr val="FF0000"/>
                </a:solidFill>
                <a:effectLst/>
              </a:rPr>
            </a:br>
            <a:r>
              <a:rPr lang="en-US" sz="3600" dirty="0">
                <a:solidFill>
                  <a:srgbClr val="FF0000"/>
                </a:solidFill>
                <a:effectLst/>
              </a:rPr>
              <a:t>Ephesians 2:5-6; Colossians 2:12-13</a:t>
            </a:r>
            <a:endParaRPr lang="en-US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52400" y="2194560"/>
            <a:ext cx="8839200" cy="307212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3200" u="sng" dirty="0"/>
              <a:t>Hear</a:t>
            </a:r>
            <a:r>
              <a:rPr lang="en-US" sz="3200" dirty="0"/>
              <a:t> the Word. Romans 10:17</a:t>
            </a:r>
          </a:p>
          <a:p>
            <a:pPr lvl="1">
              <a:buFontTx/>
              <a:buNone/>
            </a:pPr>
            <a:r>
              <a:rPr lang="en-US" sz="3200" dirty="0"/>
              <a:t>	</a:t>
            </a:r>
            <a:r>
              <a:rPr lang="en-US" sz="3200" u="sng" dirty="0"/>
              <a:t>Believe</a:t>
            </a:r>
            <a:r>
              <a:rPr lang="en-US" sz="3200" dirty="0"/>
              <a:t> the Gospel. Mark 16:16</a:t>
            </a:r>
          </a:p>
          <a:p>
            <a:pPr lvl="1">
              <a:buFontTx/>
              <a:buNone/>
            </a:pPr>
            <a:r>
              <a:rPr lang="en-US" sz="3200" dirty="0"/>
              <a:t>		   </a:t>
            </a:r>
            <a:r>
              <a:rPr lang="en-US" sz="3200" u="sng" dirty="0"/>
              <a:t>Repent</a:t>
            </a:r>
            <a:r>
              <a:rPr lang="en-US" sz="3200" dirty="0"/>
              <a:t>. Acts 2:38</a:t>
            </a:r>
          </a:p>
          <a:p>
            <a:pPr lvl="1">
              <a:buFontTx/>
              <a:buNone/>
            </a:pPr>
            <a:r>
              <a:rPr lang="en-US" sz="3200" dirty="0"/>
              <a:t>			</a:t>
            </a:r>
            <a:r>
              <a:rPr lang="en-US" sz="3200" u="sng" dirty="0"/>
              <a:t>Confess</a:t>
            </a:r>
            <a:r>
              <a:rPr lang="en-US" sz="3200" dirty="0"/>
              <a:t> Faith. Acts 8:37</a:t>
            </a:r>
          </a:p>
          <a:p>
            <a:pPr lvl="1">
              <a:buFontTx/>
              <a:buNone/>
            </a:pPr>
            <a:r>
              <a:rPr lang="en-US" sz="3200" dirty="0"/>
              <a:t>			    </a:t>
            </a:r>
            <a:r>
              <a:rPr lang="en-US" sz="3200" u="sng" dirty="0"/>
              <a:t>Be Baptized</a:t>
            </a:r>
            <a:r>
              <a:rPr lang="en-US" sz="3200" dirty="0"/>
              <a:t>. Acts 2:38</a:t>
            </a:r>
          </a:p>
          <a:p>
            <a:pPr lvl="1">
              <a:buFontTx/>
              <a:buNone/>
            </a:pPr>
            <a:r>
              <a:rPr lang="en-US" sz="3200" dirty="0"/>
              <a:t>				</a:t>
            </a:r>
            <a:r>
              <a:rPr lang="en-US" sz="3200" u="sng" dirty="0"/>
              <a:t>Live Faithfully</a:t>
            </a:r>
            <a:r>
              <a:rPr lang="en-US" sz="3200" dirty="0"/>
              <a:t>. Revelation 2:10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306DD28-E42F-4882-A801-BD06258DB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46" y="228600"/>
            <a:ext cx="8915400" cy="646331"/>
          </a:xfrm>
          <a:noFill/>
        </p:spPr>
        <p:txBody>
          <a:bodyPr wrap="square">
            <a:spAutoFit/>
          </a:bodyPr>
          <a:lstStyle/>
          <a:p>
            <a:r>
              <a:rPr lang="en-US" u="sng" dirty="0">
                <a:effectLst/>
              </a:rPr>
              <a:t>Paul often prays for the saints</a:t>
            </a:r>
            <a:r>
              <a:rPr lang="en-US" dirty="0">
                <a:effectLst/>
              </a:rPr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72746" cy="5816977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b="1" dirty="0">
                <a:solidFill>
                  <a:srgbClr val="FF0000"/>
                </a:solidFill>
              </a:rPr>
              <a:t>Prayer For The Philippians</a:t>
            </a:r>
          </a:p>
          <a:p>
            <a:pPr marL="109728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100" dirty="0"/>
              <a:t>Philippians 1:9-11, </a:t>
            </a:r>
            <a:r>
              <a:rPr lang="en-US" sz="3100" i="1" dirty="0"/>
              <a:t>“And this I pray,</a:t>
            </a:r>
          </a:p>
          <a:p>
            <a:pPr marL="88011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100" i="1" dirty="0"/>
              <a:t>That your love may abound yet more and more in knowledge and all discernment;</a:t>
            </a:r>
          </a:p>
          <a:p>
            <a:pPr marL="88011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100" i="1" dirty="0"/>
              <a:t>So that ye may approve the things that are excellent;</a:t>
            </a:r>
          </a:p>
          <a:p>
            <a:pPr marL="88011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100" i="1" dirty="0"/>
              <a:t>That ye may be sincere and void of offence unto the day of Christ;</a:t>
            </a:r>
          </a:p>
          <a:p>
            <a:pPr marL="880110" indent="-7429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100" i="1" dirty="0"/>
              <a:t>Being filled with the fruits of righteousness, which are through Jesus Christ, unto the glory and praise of God.”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46" y="1066800"/>
            <a:ext cx="8915400" cy="5511765"/>
          </a:xfrm>
          <a:noFill/>
        </p:spPr>
        <p:txBody>
          <a:bodyPr wrap="square">
            <a:spAutoFit/>
          </a:bodyPr>
          <a:lstStyle/>
          <a:p>
            <a:r>
              <a:rPr lang="en-US" sz="2300" b="1" dirty="0">
                <a:solidFill>
                  <a:srgbClr val="FF0000"/>
                </a:solidFill>
              </a:rPr>
              <a:t>Prayer For The Colossians.</a:t>
            </a:r>
            <a:endParaRPr lang="en-US" sz="2300" b="1" baseline="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300" dirty="0"/>
              <a:t>Colossians 1:9-14, </a:t>
            </a:r>
            <a:r>
              <a:rPr lang="en-US" sz="2300" i="1" dirty="0"/>
              <a:t>“For this cause we also, since the day we heard (it), do not cease to pray and make request for you,</a:t>
            </a:r>
          </a:p>
          <a:p>
            <a:pPr marL="514350" indent="-514350">
              <a:buAutoNum type="arabicPeriod"/>
            </a:pPr>
            <a:r>
              <a:rPr lang="en-US" sz="2300" i="1" u="sng" dirty="0"/>
              <a:t>That ye may be filled with the knowledge of his will</a:t>
            </a:r>
            <a:r>
              <a:rPr lang="en-US" sz="2300" i="1" dirty="0"/>
              <a:t> in all spiritual wisdom and understanding,</a:t>
            </a:r>
          </a:p>
          <a:p>
            <a:pPr marL="514350" indent="-514350">
              <a:buAutoNum type="arabicPeriod"/>
            </a:pPr>
            <a:r>
              <a:rPr lang="en-US" sz="2300" i="1" dirty="0"/>
              <a:t>To </a:t>
            </a:r>
            <a:r>
              <a:rPr lang="en-US" sz="2300" i="1" u="sng" dirty="0"/>
              <a:t>walk worthily of the Lord unto all pleasing</a:t>
            </a:r>
            <a:r>
              <a:rPr lang="en-US" sz="2300" i="1" dirty="0"/>
              <a:t>, bearing fruit in every good work, and increasing in the knowledge of God;</a:t>
            </a:r>
          </a:p>
          <a:p>
            <a:pPr marL="514350" indent="-514350">
              <a:buAutoNum type="arabicPeriod"/>
            </a:pPr>
            <a:r>
              <a:rPr lang="en-US" sz="2300" i="1" u="sng" dirty="0"/>
              <a:t>Strengthened with all power</a:t>
            </a:r>
            <a:r>
              <a:rPr lang="en-US" sz="2300" i="1" dirty="0"/>
              <a:t>, according to the might of his glory, unto all patience and longsuffering with joy;</a:t>
            </a:r>
          </a:p>
          <a:p>
            <a:pPr marL="514350" indent="-514350">
              <a:buAutoNum type="arabicPeriod"/>
            </a:pPr>
            <a:r>
              <a:rPr lang="en-US" sz="2300" i="1" u="sng" dirty="0"/>
              <a:t>Giving thanks unto the Father</a:t>
            </a:r>
            <a:r>
              <a:rPr lang="en-US" sz="2300" i="1" dirty="0"/>
              <a:t>, who made us meet to be partakers of the inheritance of the saints in light; who delivered us out of the power of darkness, and translated us into the kingdom of the Son of his love; in whom we have our redemption, the forgiveness of our sins.”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ED65-A090-42B9-9CBA-8C1C21EC0F4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A2CDE60-0863-47B6-9F9C-AA53E25F8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46" y="228600"/>
            <a:ext cx="8915400" cy="646331"/>
          </a:xfrm>
          <a:noFill/>
        </p:spPr>
        <p:txBody>
          <a:bodyPr wrap="square">
            <a:spAutoFit/>
          </a:bodyPr>
          <a:lstStyle/>
          <a:p>
            <a:r>
              <a:rPr lang="en-US" u="sng" dirty="0">
                <a:effectLst/>
              </a:rPr>
              <a:t>Paul often prays for the saints</a:t>
            </a:r>
            <a:r>
              <a:rPr lang="en-US" dirty="0">
                <a:effectLst/>
              </a:rPr>
              <a:t>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600200"/>
            <a:ext cx="8772427" cy="4401205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/>
              <a:t>Verses 3-14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u="sng" dirty="0">
                <a:solidFill>
                  <a:srgbClr val="FF0000"/>
                </a:solidFill>
              </a:rPr>
              <a:t>Seven Spiritual Blessings Named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/>
              <a:t>Ephesians 1:4</a:t>
            </a:r>
            <a:r>
              <a:rPr lang="en-US" sz="2800" dirty="0"/>
              <a:t>, </a:t>
            </a:r>
            <a:r>
              <a:rPr lang="en-US" sz="2800" i="1" dirty="0"/>
              <a:t>“</a:t>
            </a:r>
            <a:r>
              <a:rPr lang="en-US" sz="2800" b="1" i="1" dirty="0"/>
              <a:t>He chose us </a:t>
            </a:r>
            <a:r>
              <a:rPr lang="en-US" sz="2800" b="1" i="1" u="sng" dirty="0"/>
              <a:t>in him</a:t>
            </a:r>
            <a:r>
              <a:rPr lang="en-US" sz="2800" b="1" i="1" dirty="0"/>
              <a:t> before the foundation of the world</a:t>
            </a:r>
            <a:r>
              <a:rPr lang="en-US" sz="2800" i="1" dirty="0"/>
              <a:t>”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i="1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/>
              <a:t>Ephesians 1:5</a:t>
            </a:r>
            <a:r>
              <a:rPr lang="en-US" sz="2800" dirty="0"/>
              <a:t>, </a:t>
            </a:r>
            <a:r>
              <a:rPr lang="en-US" sz="2800" i="1" dirty="0"/>
              <a:t>“</a:t>
            </a:r>
            <a:r>
              <a:rPr lang="en-US" sz="2800" b="1" i="1" dirty="0"/>
              <a:t>foreordained us unto adoption as sons </a:t>
            </a:r>
            <a:r>
              <a:rPr lang="en-US" sz="2800" b="1" i="1" u="sng" dirty="0"/>
              <a:t>through Jesus Christ</a:t>
            </a:r>
            <a:r>
              <a:rPr lang="en-US" sz="2800" i="1" dirty="0"/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i="1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/>
              <a:t>Ephesians 1:6</a:t>
            </a:r>
            <a:r>
              <a:rPr lang="en-US" sz="2800" dirty="0"/>
              <a:t>, </a:t>
            </a:r>
            <a:r>
              <a:rPr lang="en-US" sz="2800" i="1" dirty="0"/>
              <a:t>“</a:t>
            </a:r>
            <a:r>
              <a:rPr lang="en-US" sz="2800" b="1" i="1" dirty="0"/>
              <a:t>his grace, which he freely bestowed on us </a:t>
            </a:r>
            <a:r>
              <a:rPr lang="en-US" sz="2800" b="1" i="1" u="sng" dirty="0"/>
              <a:t>in the Beloved</a:t>
            </a:r>
            <a:r>
              <a:rPr lang="en-US" sz="2800" i="1" dirty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693593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00" b="1" dirty="0"/>
              <a:t>Verses 3-14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00" b="1" u="sng" dirty="0">
                <a:solidFill>
                  <a:srgbClr val="FF0000"/>
                </a:solidFill>
              </a:rPr>
              <a:t>Seven Spiritual Blessings Named</a:t>
            </a:r>
            <a:r>
              <a:rPr lang="en-US" sz="2300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00" b="1" dirty="0"/>
              <a:t>Ephesians 1:7</a:t>
            </a:r>
            <a:r>
              <a:rPr lang="en-US" sz="2300" dirty="0"/>
              <a:t>, </a:t>
            </a:r>
            <a:r>
              <a:rPr lang="en-US" sz="2300" i="1" dirty="0"/>
              <a:t>“</a:t>
            </a:r>
            <a:r>
              <a:rPr lang="en-US" sz="2300" b="1" i="1" dirty="0"/>
              <a:t>Redemption </a:t>
            </a:r>
            <a:r>
              <a:rPr lang="en-US" sz="2300" b="1" i="1" u="sng" dirty="0"/>
              <a:t>through his blood</a:t>
            </a:r>
            <a:r>
              <a:rPr lang="en-US" sz="2300" b="1" i="1" dirty="0"/>
              <a:t>, the forgiveness of our trespasses</a:t>
            </a:r>
            <a:r>
              <a:rPr lang="en-US" sz="2300" i="1" dirty="0"/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2300" b="1" i="1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00" b="1" dirty="0"/>
              <a:t>Ephesians 1:9</a:t>
            </a:r>
            <a:r>
              <a:rPr lang="en-US" sz="2300" dirty="0"/>
              <a:t>, </a:t>
            </a:r>
            <a:r>
              <a:rPr lang="en-US" sz="2300" i="1" dirty="0"/>
              <a:t>“</a:t>
            </a:r>
            <a:r>
              <a:rPr lang="en-US" sz="2300" b="1" i="1" dirty="0"/>
              <a:t>Making known unto us the mystery of his will, according to his good pleasure which he purposed </a:t>
            </a:r>
            <a:r>
              <a:rPr lang="en-US" sz="2300" b="1" i="1" u="sng" dirty="0"/>
              <a:t>in him</a:t>
            </a:r>
            <a:r>
              <a:rPr lang="en-US" sz="2300" i="1" dirty="0"/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2300" b="1" i="1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00" b="1" dirty="0"/>
              <a:t>Ephesians 1:11</a:t>
            </a:r>
            <a:r>
              <a:rPr lang="en-US" sz="2300" dirty="0"/>
              <a:t>, </a:t>
            </a:r>
            <a:r>
              <a:rPr lang="en-US" sz="2300" i="1" dirty="0"/>
              <a:t>“</a:t>
            </a:r>
            <a:r>
              <a:rPr lang="en-US" sz="2300" b="1" i="1" u="sng" dirty="0"/>
              <a:t>in whom</a:t>
            </a:r>
            <a:r>
              <a:rPr lang="en-US" sz="2300" b="1" i="1" dirty="0"/>
              <a:t> also we were made a heritage</a:t>
            </a:r>
            <a:r>
              <a:rPr lang="en-US" sz="2300" i="1" dirty="0"/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2300" b="1" i="1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00" b="1" dirty="0"/>
              <a:t>Ephesians 1:13</a:t>
            </a:r>
            <a:r>
              <a:rPr lang="en-US" sz="2300" dirty="0"/>
              <a:t>, </a:t>
            </a:r>
            <a:r>
              <a:rPr lang="en-US" sz="2300" i="1" dirty="0"/>
              <a:t>“</a:t>
            </a:r>
            <a:r>
              <a:rPr lang="en-US" sz="2300" b="1" i="1" u="sng" dirty="0"/>
              <a:t>in whom</a:t>
            </a:r>
            <a:r>
              <a:rPr lang="en-US" sz="2300" b="1" i="1" dirty="0"/>
              <a:t> ye also, having heard the word of the truth, the gospel of your salvation, – </a:t>
            </a:r>
            <a:r>
              <a:rPr lang="en-US" sz="2300" b="1" i="1" u="sng" dirty="0"/>
              <a:t>in whom</a:t>
            </a:r>
            <a:r>
              <a:rPr lang="en-US" sz="2300" b="1" i="1" dirty="0"/>
              <a:t>, having also believed, ye were sealed with the Holy Spirit of promise</a:t>
            </a:r>
            <a:r>
              <a:rPr lang="en-US" sz="2300" i="1" dirty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E50012D-F29A-43C4-892F-78AF74119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427" y="990600"/>
            <a:ext cx="8382000" cy="474283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>
                <a:solidFill>
                  <a:srgbClr val="FF0000"/>
                </a:solidFill>
              </a:rPr>
              <a:t>Paul recognizes the faith and love of the Ephesians. 1:15-16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/>
              <a:t>Heard of your faith. Colossians 1:4; </a:t>
            </a:r>
            <a:br>
              <a:rPr lang="en-US" sz="3200" dirty="0"/>
            </a:br>
            <a:r>
              <a:rPr lang="en-US" sz="3200" dirty="0"/>
              <a:t>1 Thessalonians. 1:2-3, 8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/>
              <a:t>Heard of your love. John 13:34-35; Romans 12:9ff; 1 John 4:20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i="1" dirty="0"/>
              <a:t>“</a:t>
            </a:r>
            <a:r>
              <a:rPr lang="en-US" sz="3600" b="1" i="1" dirty="0"/>
              <a:t>Cease not to give thanks for you</a:t>
            </a:r>
            <a:r>
              <a:rPr lang="en-US" sz="3600" i="1" dirty="0"/>
              <a:t> …”</a:t>
            </a:r>
            <a:r>
              <a:rPr lang="en-US" sz="3600" dirty="0"/>
              <a:t> </a:t>
            </a:r>
            <a:r>
              <a:rPr lang="en-US" sz="3600" b="1" dirty="0"/>
              <a:t>Romans 1:8ff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61030"/>
            <a:ext cx="8915400" cy="5339923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100" b="1" dirty="0">
                <a:solidFill>
                  <a:srgbClr val="FF0000"/>
                </a:solidFill>
              </a:rPr>
              <a:t>That they might know God. (1:17)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/>
              <a:t>Titus 1:16, </a:t>
            </a:r>
            <a:r>
              <a:rPr lang="en-US" sz="3100" i="1" dirty="0"/>
              <a:t>“They profess that they know God; but by their works they deny him, being abominable, and disobedient, and unto every good work reprobate.”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/>
              <a:t>Essential to eternal life. John 17:3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/>
              <a:t>Failure to know God leads to everlasting destruction! 2 Thessalonians 1:7-9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100" dirty="0"/>
              <a:t>This knowledge comes through close personal association with God.</a:t>
            </a:r>
            <a:br>
              <a:rPr lang="en-US" sz="3100" dirty="0"/>
            </a:br>
            <a:r>
              <a:rPr lang="en-US" sz="3100" dirty="0"/>
              <a:t>cf. 2 Timothy 1:12ff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DB88427-3717-486D-838C-12A1E459A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67917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3000" u="sng" dirty="0"/>
              <a:t>This knowledge of God </a:t>
            </a:r>
            <a:r>
              <a:rPr lang="en-US" sz="3000" dirty="0"/>
              <a:t>comes by</a:t>
            </a:r>
            <a:br>
              <a:rPr lang="en-US" sz="3000" dirty="0"/>
            </a:br>
            <a:r>
              <a:rPr lang="en-US" sz="3000" b="1" i="1" dirty="0">
                <a:solidFill>
                  <a:srgbClr val="FF0000"/>
                </a:solidFill>
              </a:rPr>
              <a:t>“a Spirit of wisdom and Revelation</a:t>
            </a:r>
            <a:r>
              <a:rPr lang="en-US" sz="3000" i="1" dirty="0">
                <a:solidFill>
                  <a:srgbClr val="FF0000"/>
                </a:solidFill>
              </a:rPr>
              <a:t>”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b="1" dirty="0">
                <a:solidFill>
                  <a:srgbClr val="FF0000"/>
                </a:solidFill>
              </a:rPr>
              <a:t>(1:17)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/>
              <a:t>cf. Colossians 1:9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/>
              <a:t>Through study of God’s word.</a:t>
            </a:r>
            <a:br>
              <a:rPr lang="en-US" sz="3000" dirty="0"/>
            </a:br>
            <a:r>
              <a:rPr lang="en-US" sz="3000" dirty="0"/>
              <a:t>Psalms 119:105, 130</a:t>
            </a:r>
          </a:p>
          <a:p>
            <a:pPr lvl="1"/>
            <a:r>
              <a:rPr lang="en-US" sz="3000" dirty="0"/>
              <a:t>Requires a love of truth.</a:t>
            </a:r>
            <a:br>
              <a:rPr lang="en-US" sz="3000" dirty="0"/>
            </a:br>
            <a:r>
              <a:rPr lang="en-US" sz="3000" dirty="0"/>
              <a:t>2 Thessalonians 2:10ff</a:t>
            </a:r>
          </a:p>
          <a:p>
            <a:pPr lvl="1"/>
            <a:r>
              <a:rPr lang="en-US" sz="3000" dirty="0"/>
              <a:t>Requires diligence. Ephesians 3:3-4; 4:3-6</a:t>
            </a:r>
          </a:p>
          <a:p>
            <a:pPr lvl="1"/>
            <a:r>
              <a:rPr lang="en-US" sz="3000" dirty="0"/>
              <a:t>Requires putting off, putting on.</a:t>
            </a:r>
            <a:br>
              <a:rPr lang="en-US" sz="3000" dirty="0"/>
            </a:br>
            <a:r>
              <a:rPr lang="en-US" sz="3000" dirty="0"/>
              <a:t>Ephesians 4:20ff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ADB6D28-1FB9-4427-88C3-171E9D0E5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373" y="1643882"/>
            <a:ext cx="8534400" cy="48331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u="sng" dirty="0"/>
              <a:t>That they may know</a:t>
            </a:r>
            <a:r>
              <a:rPr lang="en-US" sz="3600" dirty="0"/>
              <a:t> </a:t>
            </a:r>
            <a:r>
              <a:rPr lang="en-US" sz="3600" i="1" dirty="0">
                <a:solidFill>
                  <a:srgbClr val="FF0000"/>
                </a:solidFill>
              </a:rPr>
              <a:t>“</a:t>
            </a:r>
            <a:r>
              <a:rPr lang="en-US" sz="3600" b="1" i="1" dirty="0">
                <a:solidFill>
                  <a:srgbClr val="FF0000"/>
                </a:solidFill>
              </a:rPr>
              <a:t>… His calling</a:t>
            </a:r>
            <a:r>
              <a:rPr lang="en-US" sz="3600" i="1" dirty="0">
                <a:solidFill>
                  <a:srgbClr val="FF0000"/>
                </a:solidFill>
              </a:rPr>
              <a:t>.”</a:t>
            </a:r>
            <a:r>
              <a:rPr lang="en-US" sz="3600" b="1" i="1" dirty="0">
                <a:solidFill>
                  <a:srgbClr val="FF0000"/>
                </a:solidFill>
              </a:rPr>
              <a:t> (1:18)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Requires that their eyes be open.</a:t>
            </a:r>
            <a:br>
              <a:rPr lang="en-US" sz="2800" dirty="0"/>
            </a:br>
            <a:r>
              <a:rPr lang="en-US" sz="2800" dirty="0"/>
              <a:t>cf. Acts 26:18; Matthew 13:15f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Called by the gospel. 2 Thessalonians 2:14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Called into his own kingdom and glory. </a:t>
            </a:r>
            <a:br>
              <a:rPr lang="en-US" sz="2800" dirty="0"/>
            </a:br>
            <a:r>
              <a:rPr lang="en-US" sz="2800" dirty="0"/>
              <a:t>1 Thessalonians 2:10-12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Called into God’s marvelous light. 1 Peter 2:9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Called out of the kingdom of darkness into the Kingdom of Christ. Colossians 1:13-14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77DCA-565E-40BD-807B-F1812FB3C3F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50D124-8101-4B2E-B912-CE7E9D863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27" y="274949"/>
            <a:ext cx="8686800" cy="1200329"/>
          </a:xfrm>
        </p:spPr>
        <p:txBody>
          <a:bodyPr wrap="square">
            <a:spAutoFit/>
          </a:bodyPr>
          <a:lstStyle/>
          <a:p>
            <a:pPr algn="l"/>
            <a:r>
              <a:rPr lang="en-US" dirty="0">
                <a:effectLst/>
              </a:rPr>
              <a:t>Paul’s Prayer For The Ephesians </a:t>
            </a: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2137</TotalTime>
  <Words>1171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Vapor Trail</vt:lpstr>
      <vt:lpstr>Paul’s Prayer For The Ephesians</vt:lpstr>
      <vt:lpstr>Paul often prays for the saints. </vt:lpstr>
      <vt:lpstr>Paul often prays for the saints. </vt:lpstr>
      <vt:lpstr>Paul’s Prayer For The Ephesians Ephesians 1:15-20</vt:lpstr>
      <vt:lpstr>Paul’s Prayer For The Ephesians Ephesians 1:15-20</vt:lpstr>
      <vt:lpstr>PowerPoint Presentation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US</vt:lpstr>
      <vt:lpstr>God’s Desire For Us</vt:lpstr>
      <vt:lpstr>Have you been “made alive together with Christ?” Ephesians 2:5-6; Colossians 2:12-13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Paul's Prayer For The Ephesians (4)</dc:title>
  <dc:creator>Micky Galloway</dc:creator>
  <cp:lastModifiedBy>Richard Lidh</cp:lastModifiedBy>
  <cp:revision>27</cp:revision>
  <cp:lastPrinted>2021-08-10T03:04:22Z</cp:lastPrinted>
  <dcterms:created xsi:type="dcterms:W3CDTF">2013-06-01T21:17:56Z</dcterms:created>
  <dcterms:modified xsi:type="dcterms:W3CDTF">2021-08-10T03:04:32Z</dcterms:modified>
</cp:coreProperties>
</file>